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4" r:id="rId2"/>
    <p:sldId id="256" r:id="rId3"/>
    <p:sldId id="257" r:id="rId4"/>
    <p:sldId id="258" r:id="rId5"/>
    <p:sldId id="259" r:id="rId6"/>
    <p:sldId id="262" r:id="rId7"/>
    <p:sldId id="260" r:id="rId8"/>
    <p:sldId id="261" r:id="rId9"/>
    <p:sldId id="263" r:id="rId1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550" autoAdjust="0"/>
  </p:normalViewPr>
  <p:slideViewPr>
    <p:cSldViewPr>
      <p:cViewPr varScale="1">
        <p:scale>
          <a:sx n="88" d="100"/>
          <a:sy n="88" d="100"/>
        </p:scale>
        <p:origin x="-5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7A797388-B0CF-41AA-AF37-A38882980289}" type="datetimeFigureOut">
              <a:rPr lang="en-US"/>
              <a:pPr>
                <a:defRPr/>
              </a:pPr>
              <a:t>12/3/2008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0A8BC6D2-6BCB-4CC3-881A-A468E0889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09804-ACA0-4EA2-A7CA-90359908F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3D76E-E4FD-4F64-89FD-B3EDA1DDF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292D8-12BE-4493-A46C-0FBCB3C8A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7055-479A-473B-8416-C7F0B9CB5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0F721-1FC0-4264-A1B0-B09055D27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68551-7602-498A-9A79-05973DF53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34ABB-D1FF-4DFF-B246-0BD73D885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803E6-A66A-4A5C-BC16-A28731CC0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5030D-751A-4CA3-B617-1436BBE9C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35888-A195-46E7-9C17-E870DA20B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21F3A-87CC-4814-A73D-6EBFB554F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9690D90-E0F5-45B6-BCF6-8B0B67FDF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Bio&amp; 241 A&amp;P </a:t>
            </a:r>
            <a:r>
              <a:rPr lang="en-US" b="1" dirty="0" smtClean="0">
                <a:solidFill>
                  <a:schemeClr val="tx1"/>
                </a:solidFill>
              </a:rPr>
              <a:t>1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Unit </a:t>
            </a:r>
            <a:r>
              <a:rPr lang="en-US" b="1" dirty="0" smtClean="0">
                <a:solidFill>
                  <a:schemeClr val="tx1"/>
                </a:solidFill>
              </a:rPr>
              <a:t>4 /Labs </a:t>
            </a:r>
            <a:r>
              <a:rPr lang="en-US" b="1" dirty="0" smtClean="0">
                <a:solidFill>
                  <a:schemeClr val="tx1"/>
                </a:solidFill>
              </a:rPr>
              <a:t>4 and 5</a:t>
            </a:r>
          </a:p>
        </p:txBody>
      </p:sp>
      <p:pic>
        <p:nvPicPr>
          <p:cNvPr id="2051" name="Picture 2" descr="C:\Documents and Settings\GaryB\Local Settings\Temporary Internet Files\Content.IE5\WLQL61AP\MCj029259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071688"/>
            <a:ext cx="27432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800" y="3048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/>
              <a:t>Histology Slides for Special Senses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1"/>
              <a:t>Slides are presented in order of magnification if different view are presented.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1"/>
              <a:t>As you view the following slides make sure you can accomplish these goals: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sz="2800" b="1"/>
              <a:t>Can you identify the tissue observable on the slides?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sz="2800" b="1"/>
              <a:t>Can you identify the specific structures or layers indicated by the numbered arrows or brackets?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1"/>
              <a:t>At the end of a sequence you will find the answers to the above for each slide.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ochlea40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856163" y="4129088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1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419600" y="7620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4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352800" y="19812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3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181600" y="16764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2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114800" y="31242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5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3733800" y="2133600"/>
            <a:ext cx="520700" cy="119063"/>
          </a:xfrm>
          <a:prstGeom prst="rightArrow">
            <a:avLst>
              <a:gd name="adj1" fmla="val 50000"/>
              <a:gd name="adj2" fmla="val 109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 rot="-4801739">
            <a:off x="4114007" y="2743993"/>
            <a:ext cx="520700" cy="119063"/>
          </a:xfrm>
          <a:prstGeom prst="rightArrow">
            <a:avLst>
              <a:gd name="adj1" fmla="val 50000"/>
              <a:gd name="adj2" fmla="val 109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 rot="5355742">
            <a:off x="4294982" y="1496218"/>
            <a:ext cx="520700" cy="119063"/>
          </a:xfrm>
          <a:prstGeom prst="rightArrow">
            <a:avLst>
              <a:gd name="adj1" fmla="val 50000"/>
              <a:gd name="adj2" fmla="val 109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ochlea100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7010400" y="24384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4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4876800" y="22860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2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7543800" y="38100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3</a:t>
            </a: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7391400" y="64516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1</a:t>
            </a: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6934200" y="44958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6</a:t>
            </a: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5486400" y="47244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5</a:t>
            </a:r>
          </a:p>
        </p:txBody>
      </p:sp>
      <p:sp>
        <p:nvSpPr>
          <p:cNvPr id="5129" name="AutoShape 12"/>
          <p:cNvSpPr>
            <a:spLocks noChangeArrowheads="1"/>
          </p:cNvSpPr>
          <p:nvPr/>
        </p:nvSpPr>
        <p:spPr bwMode="auto">
          <a:xfrm rot="-232240">
            <a:off x="5867400" y="4876800"/>
            <a:ext cx="520700" cy="119063"/>
          </a:xfrm>
          <a:prstGeom prst="rightArrow">
            <a:avLst>
              <a:gd name="adj1" fmla="val 50000"/>
              <a:gd name="adj2" fmla="val 109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AutoShape 13"/>
          <p:cNvSpPr>
            <a:spLocks noChangeArrowheads="1"/>
          </p:cNvSpPr>
          <p:nvPr/>
        </p:nvSpPr>
        <p:spPr bwMode="auto">
          <a:xfrm rot="5355742">
            <a:off x="6885782" y="3096418"/>
            <a:ext cx="520700" cy="119063"/>
          </a:xfrm>
          <a:prstGeom prst="rightArrow">
            <a:avLst>
              <a:gd name="adj1" fmla="val 50000"/>
              <a:gd name="adj2" fmla="val 109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AutoShape 14"/>
          <p:cNvSpPr>
            <a:spLocks/>
          </p:cNvSpPr>
          <p:nvPr/>
        </p:nvSpPr>
        <p:spPr bwMode="auto">
          <a:xfrm rot="3887775">
            <a:off x="7200900" y="4533900"/>
            <a:ext cx="76200" cy="914400"/>
          </a:xfrm>
          <a:prstGeom prst="leftBrace">
            <a:avLst>
              <a:gd name="adj1" fmla="val 10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ochlea400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856163" y="4129088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1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008563" y="4281488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1</a:t>
            </a:r>
          </a:p>
        </p:txBody>
      </p:sp>
      <p:pic>
        <p:nvPicPr>
          <p:cNvPr id="6149" name="Picture 5" descr="Cochlea400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867400" y="61722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1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819400" y="9906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3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943600" y="32004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9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705600" y="18288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5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505200" y="50292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8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724400" y="3276600"/>
            <a:ext cx="447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10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895600" y="46482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7</a:t>
            </a: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 rot="4308819">
            <a:off x="3580607" y="5715793"/>
            <a:ext cx="520700" cy="119063"/>
          </a:xfrm>
          <a:prstGeom prst="rightArrow">
            <a:avLst>
              <a:gd name="adj1" fmla="val 50000"/>
              <a:gd name="adj2" fmla="val 109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 rot="6203656">
            <a:off x="5742782" y="3858418"/>
            <a:ext cx="520700" cy="119063"/>
          </a:xfrm>
          <a:prstGeom prst="rightArrow">
            <a:avLst>
              <a:gd name="adj1" fmla="val 50000"/>
              <a:gd name="adj2" fmla="val 109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3276600" y="4724400"/>
            <a:ext cx="520700" cy="119063"/>
          </a:xfrm>
          <a:prstGeom prst="rightArrow">
            <a:avLst>
              <a:gd name="adj1" fmla="val 50000"/>
              <a:gd name="adj2" fmla="val 109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7086600" y="1981200"/>
            <a:ext cx="520700" cy="119063"/>
          </a:xfrm>
          <a:prstGeom prst="rightArrow">
            <a:avLst>
              <a:gd name="adj1" fmla="val 50000"/>
              <a:gd name="adj2" fmla="val 109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 rot="6203656">
            <a:off x="4599782" y="3934618"/>
            <a:ext cx="520700" cy="119063"/>
          </a:xfrm>
          <a:prstGeom prst="rightArrow">
            <a:avLst>
              <a:gd name="adj1" fmla="val 50000"/>
              <a:gd name="adj2" fmla="val 109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z="3200" b="1" smtClean="0">
                <a:solidFill>
                  <a:schemeClr val="tx1"/>
                </a:solidFill>
              </a:rPr>
              <a:t>Answers to Slides 2 through 4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b="1" smtClean="0"/>
              <a:t>Slide 2:  X-section through the Cochlea, scanning power.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b="1" smtClean="0"/>
              <a:t>Slide 3:  X-section through the Cochlea, low power.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b="1" smtClean="0"/>
              <a:t>Slide 4:  X-section through the Cochlea, high power.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 b="1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b="1" smtClean="0"/>
              <a:t>Answers to the numbers: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b="1" smtClean="0"/>
              <a:t>Scala tympani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b="1" smtClean="0"/>
              <a:t>Scala vestibuli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b="1" smtClean="0"/>
              <a:t>Cochlear duct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b="1" smtClean="0"/>
              <a:t>Vestibular membrane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b="1" smtClean="0"/>
              <a:t>Tectorial membrane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b="1" smtClean="0"/>
              <a:t>Spiral organ or Organ of Corti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b="1" smtClean="0"/>
              <a:t>Supportive cells to the outer hair cells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b="1" smtClean="0"/>
              <a:t>Basilar membrane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b="1" smtClean="0"/>
              <a:t>Inner hair cells (note single nucleus)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b="1" smtClean="0"/>
              <a:t>Outer hair cells (note three nuclei in a row)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000" b="1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b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retina2400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486400" y="32766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5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010400" y="49530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2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305800" y="59436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1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429000" y="48006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4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696200" y="38100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3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114800" y="24384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7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400800" y="25146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6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743200" y="13716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9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876800" y="12954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8</a:t>
            </a: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3810000" y="4953000"/>
            <a:ext cx="520700" cy="119063"/>
          </a:xfrm>
          <a:prstGeom prst="rightArrow">
            <a:avLst>
              <a:gd name="adj1" fmla="val 50000"/>
              <a:gd name="adj2" fmla="val 109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 rot="-10304252">
            <a:off x="7086600" y="3886200"/>
            <a:ext cx="520700" cy="119063"/>
          </a:xfrm>
          <a:prstGeom prst="rightArrow">
            <a:avLst>
              <a:gd name="adj1" fmla="val 50000"/>
              <a:gd name="adj2" fmla="val 109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 rot="-9932442">
            <a:off x="5791200" y="2514600"/>
            <a:ext cx="520700" cy="119063"/>
          </a:xfrm>
          <a:prstGeom prst="rightArrow">
            <a:avLst>
              <a:gd name="adj1" fmla="val 50000"/>
              <a:gd name="adj2" fmla="val 109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retina400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305800" y="59436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1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429000" y="38100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3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934200" y="28194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2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572000" y="12954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5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918325" y="19050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4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362200" y="8382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7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048000" y="20574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6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219200" y="6096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8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81000" y="304800"/>
            <a:ext cx="3206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9</a:t>
            </a:r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 rot="-7058986">
            <a:off x="6657182" y="1572418"/>
            <a:ext cx="520700" cy="119063"/>
          </a:xfrm>
          <a:prstGeom prst="rightArrow">
            <a:avLst>
              <a:gd name="adj1" fmla="val 50000"/>
              <a:gd name="adj2" fmla="val 109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 rot="-6140371">
            <a:off x="2847182" y="1648618"/>
            <a:ext cx="520700" cy="119063"/>
          </a:xfrm>
          <a:prstGeom prst="rightArrow">
            <a:avLst>
              <a:gd name="adj1" fmla="val 50000"/>
              <a:gd name="adj2" fmla="val 109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 rot="-10304252">
            <a:off x="7391400" y="4191000"/>
            <a:ext cx="520700" cy="119063"/>
          </a:xfrm>
          <a:prstGeom prst="rightArrow">
            <a:avLst>
              <a:gd name="adj1" fmla="val 50000"/>
              <a:gd name="adj2" fmla="val 109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 rot="-10304252">
            <a:off x="7543800" y="4343400"/>
            <a:ext cx="520700" cy="119063"/>
          </a:xfrm>
          <a:prstGeom prst="rightArrow">
            <a:avLst>
              <a:gd name="adj1" fmla="val 50000"/>
              <a:gd name="adj2" fmla="val 109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 rot="-7260973">
            <a:off x="3151982" y="3477418"/>
            <a:ext cx="520700" cy="119063"/>
          </a:xfrm>
          <a:prstGeom prst="rightArrow">
            <a:avLst>
              <a:gd name="adj1" fmla="val 50000"/>
              <a:gd name="adj2" fmla="val 109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z="3200" b="1" smtClean="0">
                <a:solidFill>
                  <a:schemeClr val="tx1"/>
                </a:solidFill>
              </a:rPr>
              <a:t>Answers to Slides 6 and 7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5257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000" b="1" smtClean="0"/>
              <a:t>Slide 6:  X-section through the Retina, high power.</a:t>
            </a:r>
          </a:p>
          <a:p>
            <a:pPr marL="609600" indent="-609600">
              <a:buFontTx/>
              <a:buNone/>
            </a:pPr>
            <a:r>
              <a:rPr lang="en-US" sz="2000" b="1" smtClean="0"/>
              <a:t>Slide 7:  X-section through the Retina, high power.</a:t>
            </a:r>
          </a:p>
          <a:p>
            <a:pPr marL="609600" indent="-609600">
              <a:buFontTx/>
              <a:buNone/>
            </a:pPr>
            <a:endParaRPr lang="en-US" sz="2000" b="1" smtClean="0"/>
          </a:p>
          <a:p>
            <a:pPr marL="609600" indent="-609600">
              <a:buFontTx/>
              <a:buNone/>
            </a:pPr>
            <a:r>
              <a:rPr lang="en-US" sz="2000" b="1" smtClean="0"/>
              <a:t>Answers to the numbers:</a:t>
            </a:r>
          </a:p>
          <a:p>
            <a:pPr marL="609600" indent="-609600">
              <a:buFontTx/>
              <a:buAutoNum type="arabicPeriod"/>
            </a:pPr>
            <a:r>
              <a:rPr lang="en-US" sz="2000" b="1" smtClean="0"/>
              <a:t>Sclera (broken up)</a:t>
            </a:r>
          </a:p>
          <a:p>
            <a:pPr marL="609600" indent="-609600">
              <a:buFontTx/>
              <a:buAutoNum type="arabicPeriod"/>
            </a:pPr>
            <a:r>
              <a:rPr lang="en-US" sz="2000" b="1" smtClean="0"/>
              <a:t>Choroid coat</a:t>
            </a:r>
          </a:p>
          <a:p>
            <a:pPr marL="609600" indent="-609600">
              <a:buFontTx/>
              <a:buAutoNum type="arabicPeriod"/>
            </a:pPr>
            <a:r>
              <a:rPr lang="en-US" sz="2000" b="1" smtClean="0"/>
              <a:t>Pigmented epithelium</a:t>
            </a:r>
          </a:p>
          <a:p>
            <a:pPr marL="609600" indent="-609600">
              <a:buFontTx/>
              <a:buAutoNum type="arabicPeriod"/>
            </a:pPr>
            <a:r>
              <a:rPr lang="en-US" sz="2000" b="1" smtClean="0"/>
              <a:t>Outer segment of rods and cones</a:t>
            </a:r>
          </a:p>
          <a:p>
            <a:pPr marL="609600" indent="-609600">
              <a:buFontTx/>
              <a:buAutoNum type="arabicPeriod"/>
            </a:pPr>
            <a:r>
              <a:rPr lang="en-US" sz="2000" b="1" smtClean="0"/>
              <a:t>Nuclei layer of rods and cones</a:t>
            </a:r>
          </a:p>
          <a:p>
            <a:pPr marL="609600" indent="-609600">
              <a:buFontTx/>
              <a:buAutoNum type="arabicPeriod"/>
            </a:pPr>
            <a:r>
              <a:rPr lang="en-US" sz="2000" b="1" smtClean="0"/>
              <a:t>Outer synaptic layer</a:t>
            </a:r>
          </a:p>
          <a:p>
            <a:pPr marL="609600" indent="-609600">
              <a:buFontTx/>
              <a:buAutoNum type="arabicPeriod"/>
            </a:pPr>
            <a:r>
              <a:rPr lang="en-US" sz="2000" b="1" smtClean="0"/>
              <a:t>Nuclei layer of bipolar neurons</a:t>
            </a:r>
          </a:p>
          <a:p>
            <a:pPr marL="609600" indent="-609600">
              <a:buFontTx/>
              <a:buAutoNum type="arabicPeriod"/>
            </a:pPr>
            <a:r>
              <a:rPr lang="en-US" sz="2000" b="1" smtClean="0"/>
              <a:t>Inner synaptic layer</a:t>
            </a:r>
          </a:p>
          <a:p>
            <a:pPr marL="609600" indent="-609600">
              <a:buFontTx/>
              <a:buAutoNum type="arabicPeriod"/>
            </a:pPr>
            <a:r>
              <a:rPr lang="en-US" sz="2000" b="1" smtClean="0"/>
              <a:t>Ganglion cell layer</a:t>
            </a:r>
          </a:p>
          <a:p>
            <a:pPr marL="609600" indent="-609600">
              <a:buFontTx/>
              <a:buNone/>
            </a:pPr>
            <a:endParaRPr lang="en-US" sz="2000" b="1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l:\templates\Blank Presentation.pot</Template>
  <TotalTime>153</TotalTime>
  <Words>275</Words>
  <Application>Microsoft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Bio&amp; 241 A&amp;P 1  Unit 4 /Labs 4 and 5</vt:lpstr>
      <vt:lpstr>Slide 2</vt:lpstr>
      <vt:lpstr>Slide 3</vt:lpstr>
      <vt:lpstr>Slide 4</vt:lpstr>
      <vt:lpstr>Slide 5</vt:lpstr>
      <vt:lpstr>Answers to Slides 2 through 4</vt:lpstr>
      <vt:lpstr>Slide 7</vt:lpstr>
      <vt:lpstr>Slide 8</vt:lpstr>
      <vt:lpstr>Answers to Slides 6 and 7</vt:lpstr>
    </vt:vector>
  </TitlesOfParts>
  <Company>Spokane Falls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css-stuservtest</dc:creator>
  <cp:lastModifiedBy>GaryB</cp:lastModifiedBy>
  <cp:revision>7</cp:revision>
  <dcterms:created xsi:type="dcterms:W3CDTF">2003-06-06T20:45:32Z</dcterms:created>
  <dcterms:modified xsi:type="dcterms:W3CDTF">2008-12-04T00:44:19Z</dcterms:modified>
</cp:coreProperties>
</file>